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65"/>
  </p:notesMasterIdLst>
  <p:sldIdLst>
    <p:sldId id="320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29" r:id="rId54"/>
    <p:sldId id="331" r:id="rId55"/>
    <p:sldId id="323" r:id="rId56"/>
    <p:sldId id="324" r:id="rId57"/>
    <p:sldId id="330" r:id="rId58"/>
    <p:sldId id="325" r:id="rId59"/>
    <p:sldId id="326" r:id="rId60"/>
    <p:sldId id="327" r:id="rId61"/>
    <p:sldId id="332" r:id="rId62"/>
    <p:sldId id="32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86" autoAdjust="0"/>
  </p:normalViewPr>
  <p:slideViewPr>
    <p:cSldViewPr snapToGrid="0">
      <p:cViewPr varScale="1">
        <p:scale>
          <a:sx n="80" d="100"/>
          <a:sy n="80" d="100"/>
        </p:scale>
        <p:origin x="-278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C9F86-D39F-49AF-9712-D4665D6AD3A0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A7A33-887D-4417-AFDA-4889B82BE0E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2927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664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A7A33-887D-4417-AFDA-4889B82BE0EC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750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0650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26738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3186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4279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1385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790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Hosted</a:t>
            </a:r>
            <a:r>
              <a:rPr lang="en-US" baseline="0" dirty="0" smtClean="0"/>
              <a:t> Virtualization -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VMware Workstation, Microsoft's Virtual PC, Microsoft Hyper-V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Bare Metal Virtualization – Virtual Box,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VMware ESX and Citrix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Servers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5215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5215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306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3004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22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8" name="Picture 2" descr="Image result for huawei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1355"/>
            <a:ext cx="496645" cy="496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7392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498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752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9388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00198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69391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42117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89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2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2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dk2"/>
                </a:solidFill>
              </a:rPr>
              <a:pPr/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6432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dk2"/>
                </a:solidFill>
              </a:rPr>
              <a:pPr/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4928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9"/>
          <p:cNvGrpSpPr/>
          <p:nvPr/>
        </p:nvGrpSpPr>
        <p:grpSpPr>
          <a:xfrm>
            <a:off x="0" y="5204893"/>
            <a:ext cx="12192000" cy="1653233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420929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192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20"/>
          <p:cNvGrpSpPr/>
          <p:nvPr/>
        </p:nvGrpSpPr>
        <p:grpSpPr>
          <a:xfrm>
            <a:off x="8131172" y="5"/>
            <a:ext cx="4060833" cy="2707427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01782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02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398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5320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2734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97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361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0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B3156-EE92-4E36-AA61-869B2FBC12AB}" type="datetimeFigureOut">
              <a:rPr lang="en-IN" smtClean="0"/>
              <a:pPr/>
              <a:t>13-10-2017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EA56C3-6308-45F9-A06B-715DC9B95DE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8" name="Picture 2" descr="Image result for huawei logo"/>
          <p:cNvPicPr>
            <a:picLocks noChangeAspect="1" noChangeArrowheads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6361355"/>
            <a:ext cx="496645" cy="496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2039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kubernetes.io/docs/tasks/run-application/horizontal-pod-autoscale/" TargetMode="Externa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workloads/pods/disruptions/" TargetMode="Externa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14600" y="1307367"/>
            <a:ext cx="10962800" cy="1244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4800" b="1" smtClean="0">
                <a:solidFill>
                  <a:schemeClr val="tx1"/>
                </a:solidFill>
              </a:rPr>
              <a:t>Docker and K8s</a:t>
            </a:r>
            <a:endParaRPr lang="en" sz="4800" b="1" dirty="0">
              <a:solidFill>
                <a:schemeClr val="tx1"/>
              </a:solidFill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663910" y="2847775"/>
            <a:ext cx="1877466" cy="18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14600" y="523875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Huawei</a:t>
            </a:r>
            <a:r>
              <a:rPr lang="en-US" sz="2400" b="1" dirty="0" smtClean="0"/>
              <a:t> India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7379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35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Architecture (Contd…)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329" y="1815153"/>
            <a:ext cx="11122284" cy="4067032"/>
          </a:xfrm>
        </p:spPr>
      </p:pic>
    </p:spTree>
    <p:extLst>
      <p:ext uri="{BB962C8B-B14F-4D97-AF65-F5344CB8AC3E}">
        <p14:creationId xmlns:p14="http://schemas.microsoft.com/office/powerpoint/2010/main" xmlns="" val="28622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35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Architecture (Contd…)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\Desktop\OSI Workshop\Docker_Detailed_Architech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2048" y="1329764"/>
            <a:ext cx="4876800" cy="519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622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22" y="404884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Salient Features of Docker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289" y="1737508"/>
            <a:ext cx="8596668" cy="3880773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Isolation</a:t>
            </a:r>
          </a:p>
          <a:p>
            <a:endParaRPr lang="en-IN" sz="2400" b="1" dirty="0"/>
          </a:p>
          <a:p>
            <a:r>
              <a:rPr lang="en-IN" sz="2400" b="1" dirty="0" smtClean="0"/>
              <a:t>Lightweight</a:t>
            </a:r>
          </a:p>
          <a:p>
            <a:endParaRPr lang="en-IN" sz="2400" b="1" dirty="0"/>
          </a:p>
          <a:p>
            <a:r>
              <a:rPr lang="en-IN" sz="2400" b="1" dirty="0" smtClean="0"/>
              <a:t>Simplicity</a:t>
            </a:r>
          </a:p>
          <a:p>
            <a:endParaRPr lang="en-IN" sz="2400" b="1" dirty="0"/>
          </a:p>
          <a:p>
            <a:r>
              <a:rPr lang="en-IN" sz="2400" b="1" dirty="0" smtClean="0"/>
              <a:t>Workflow</a:t>
            </a:r>
          </a:p>
          <a:p>
            <a:endParaRPr lang="en-IN" sz="2400" b="1" dirty="0"/>
          </a:p>
          <a:p>
            <a:r>
              <a:rPr lang="en-IN" sz="2400" b="1" dirty="0" smtClean="0"/>
              <a:t>Community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2010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ker 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7474" y="1348392"/>
            <a:ext cx="6913966" cy="51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265" y="377589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Images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6" y="2634016"/>
            <a:ext cx="382137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Blueprints for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Build component of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Provides a simple way of building new images or updating existing images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7538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22" y="773374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Containers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925" y="2556374"/>
            <a:ext cx="8596668" cy="2657071"/>
          </a:xfrm>
        </p:spPr>
        <p:txBody>
          <a:bodyPr/>
          <a:lstStyle/>
          <a:p>
            <a:r>
              <a:rPr lang="en-IN" dirty="0" smtClean="0"/>
              <a:t>Runnable </a:t>
            </a:r>
            <a:r>
              <a:rPr lang="en-IN" dirty="0"/>
              <a:t>instance of a Docker </a:t>
            </a:r>
            <a:r>
              <a:rPr lang="en-IN" dirty="0" smtClean="0"/>
              <a:t>image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/>
              <a:t>A</a:t>
            </a:r>
            <a:r>
              <a:rPr lang="en-IN" dirty="0" smtClean="0"/>
              <a:t>nother </a:t>
            </a:r>
            <a:r>
              <a:rPr lang="en-IN" dirty="0"/>
              <a:t>form </a:t>
            </a:r>
            <a:r>
              <a:rPr lang="en-IN" dirty="0" smtClean="0"/>
              <a:t>of virtualization</a:t>
            </a:r>
          </a:p>
          <a:p>
            <a:endParaRPr lang="en-IN" dirty="0"/>
          </a:p>
          <a:p>
            <a:r>
              <a:rPr lang="en-IN" dirty="0"/>
              <a:t>A</a:t>
            </a:r>
            <a:r>
              <a:rPr lang="en-IN" dirty="0" smtClean="0"/>
              <a:t>llows </a:t>
            </a:r>
            <a:r>
              <a:rPr lang="en-IN" dirty="0"/>
              <a:t>pieces of code to be put into smaller, easily transportable pieces that can run anywhere Linux is </a:t>
            </a:r>
            <a:r>
              <a:rPr lang="en-IN" dirty="0" smtClean="0"/>
              <a:t>running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092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87" y="295702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Containers Before Docker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501" t="24803" r="25833" b="9982"/>
          <a:stretch/>
        </p:blipFill>
        <p:spPr>
          <a:xfrm>
            <a:off x="1295928" y="1207267"/>
            <a:ext cx="7356753" cy="5220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8175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87" y="295702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Containers After Docker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9994" y="1400009"/>
            <a:ext cx="4221127" cy="482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6490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0715" y="2308999"/>
            <a:ext cx="7766936" cy="1646302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Hands-On Using Existing Docker Images</a:t>
            </a:r>
            <a:endParaRPr lang="en-IN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13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30249" y="3547493"/>
            <a:ext cx="10962800" cy="914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dirty="0"/>
              <a:t>Part </a:t>
            </a:r>
            <a:r>
              <a:rPr lang="en" dirty="0" smtClean="0"/>
              <a:t>4: </a:t>
            </a:r>
            <a:r>
              <a:rPr lang="en" dirty="0"/>
              <a:t>Concepts of Layers of Docker Images and CoW</a:t>
            </a:r>
            <a:br>
              <a:rPr lang="en" dirty="0"/>
            </a:br>
            <a:endParaRPr lang="e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7907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Images and Layers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docs.docker.com/engine/userguide/storagedriver/images/image-laye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0287" y="1698388"/>
            <a:ext cx="5217807" cy="450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757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14600" y="360000"/>
            <a:ext cx="10962800" cy="102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400" b="1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15600" y="1903602"/>
            <a:ext cx="11360800" cy="335419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AutoNum type="arabicPeriod"/>
            </a:pPr>
            <a:r>
              <a:rPr lang="en" sz="2800" dirty="0" smtClean="0"/>
              <a:t>Introduction to Virtualization, VMs and Containers</a:t>
            </a:r>
            <a:endParaRPr lang="en" sz="2800" dirty="0"/>
          </a:p>
          <a:p>
            <a:pPr marL="609585" indent="-304792">
              <a:buAutoNum type="arabicPeriod"/>
            </a:pPr>
            <a:r>
              <a:rPr lang="en" sz="2800" dirty="0" smtClean="0"/>
              <a:t>Introduction to Docker </a:t>
            </a:r>
            <a:endParaRPr lang="en" sz="2800" dirty="0"/>
          </a:p>
          <a:p>
            <a:pPr marL="609585" indent="-304792">
              <a:buAutoNum type="arabicPeriod"/>
            </a:pPr>
            <a:r>
              <a:rPr lang="en" sz="2800" dirty="0" smtClean="0"/>
              <a:t>Concepts of Layers of Docker Images and CoW</a:t>
            </a:r>
          </a:p>
          <a:p>
            <a:pPr marL="609585" indent="-304792">
              <a:buAutoNum type="arabicPeriod"/>
            </a:pPr>
            <a:r>
              <a:rPr lang="en" sz="2800" dirty="0" smtClean="0"/>
              <a:t>Building </a:t>
            </a:r>
            <a:r>
              <a:rPr lang="en" sz="2800" dirty="0"/>
              <a:t>an Image, Tag, Push to Docker Hub, Pull and Run</a:t>
            </a:r>
          </a:p>
          <a:p>
            <a:pPr marL="609585" indent="-304792">
              <a:buAutoNum type="arabicPeriod"/>
            </a:pPr>
            <a:r>
              <a:rPr lang="en" sz="2800" dirty="0"/>
              <a:t>Managing Container Orchestration using </a:t>
            </a:r>
            <a:r>
              <a:rPr lang="en" sz="2800" dirty="0" smtClean="0"/>
              <a:t>Kubernetes.</a:t>
            </a:r>
          </a:p>
          <a:p>
            <a:pPr marL="609585" indent="-304792">
              <a:buAutoNum type="arabicPeriod"/>
            </a:pPr>
            <a:r>
              <a:rPr lang="en" sz="2800" dirty="0" smtClean="0"/>
              <a:t>How to become a contributer ?</a:t>
            </a:r>
          </a:p>
          <a:p>
            <a:pPr marL="609585" indent="-304792">
              <a:buAutoNum type="arabicPeriod"/>
            </a:pPr>
            <a:r>
              <a:rPr lang="en" sz="2800" dirty="0" smtClean="0"/>
              <a:t>How to expand this community.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xmlns="" val="18712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70" y="13192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Docker Images and Layers</a:t>
            </a:r>
            <a:br>
              <a:rPr lang="en-IN" sz="4400" b="1" dirty="0" smtClean="0">
                <a:solidFill>
                  <a:schemeClr val="tx1"/>
                </a:solidFill>
              </a:rPr>
            </a:br>
            <a:r>
              <a:rPr lang="en-IN" sz="4400" b="1" dirty="0" smtClean="0">
                <a:solidFill>
                  <a:schemeClr val="tx1"/>
                </a:solidFill>
              </a:rPr>
              <a:t>(Copy on Write Strategy (CoW))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 descr="https://docs.docker.com/engine/userguide/storagedriver/images/container-laye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2184" y="1753627"/>
            <a:ext cx="7083454" cy="49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8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Content Addressable Storage Model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docs.docker.com/engine/userguide/storagedriver/images/container-layers-ca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907" y="1678676"/>
            <a:ext cx="8496592" cy="47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767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Containers and Layers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s://docs.docker.com/engine/userguide/storagedriver/images/sharing-laye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8991" y="1325240"/>
            <a:ext cx="8720920" cy="53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6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OSI Workshop\Docker Work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14" y="1380612"/>
            <a:ext cx="8021637" cy="4772025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Workflow</a:t>
            </a:r>
            <a:endParaRPr lang="en-IN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30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48010" y="2033516"/>
            <a:ext cx="7766936" cy="2454048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2060"/>
                </a:solidFill>
              </a:rPr>
              <a:t>Hands-On of Images, Layers and CoW Concept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6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782953" y="3106059"/>
            <a:ext cx="10962800" cy="914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dirty="0"/>
              <a:t>Part </a:t>
            </a:r>
            <a:r>
              <a:rPr lang="en" dirty="0" smtClean="0"/>
              <a:t>5: Building an Image, Tag, Push to Docker Hub, Pull and Run</a:t>
            </a:r>
            <a:endParaRPr lang="e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9126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084" y="623248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Building an Image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290" y="2593075"/>
            <a:ext cx="8596668" cy="281143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1. </a:t>
            </a:r>
            <a:r>
              <a:rPr lang="en-IN" sz="2400" b="1" dirty="0"/>
              <a:t>Write a Dockerfile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2. Build Image from Dockerfile</a:t>
            </a:r>
          </a:p>
          <a:p>
            <a:endParaRPr lang="en-IN" sz="2400" b="1" dirty="0"/>
          </a:p>
          <a:p>
            <a:r>
              <a:rPr lang="en-IN" sz="2400" b="1" dirty="0"/>
              <a:t>3</a:t>
            </a:r>
            <a:r>
              <a:rPr lang="en-IN" sz="2400" b="1" dirty="0" smtClean="0"/>
              <a:t>. Run the New Image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17286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Write a Dockerfile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55" y="1733267"/>
            <a:ext cx="8596668" cy="4430926"/>
          </a:xfrm>
        </p:spPr>
        <p:txBody>
          <a:bodyPr>
            <a:normAutofit/>
          </a:bodyPr>
          <a:lstStyle/>
          <a:p>
            <a:r>
              <a:rPr lang="en-IN" sz="2400" dirty="0"/>
              <a:t>A Dockerfile is a text document that contains all the commands you would normally execute manually in order to build a Docker image. </a:t>
            </a:r>
            <a:endParaRPr lang="en-IN" sz="2400" dirty="0" smtClean="0"/>
          </a:p>
          <a:p>
            <a:r>
              <a:rPr lang="en-IN" sz="2400" dirty="0" smtClean="0"/>
              <a:t>Docker </a:t>
            </a:r>
            <a:r>
              <a:rPr lang="en-IN" sz="2400" dirty="0"/>
              <a:t>can build images automatically by reading the instructions from a Dockerfile.</a:t>
            </a:r>
            <a:endParaRPr lang="en-IN" sz="2400" b="1" dirty="0"/>
          </a:p>
        </p:txBody>
      </p:sp>
      <p:pic>
        <p:nvPicPr>
          <p:cNvPr id="7170" name="Picture 2" descr="Image result for Docker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2733" y="4213700"/>
            <a:ext cx="29241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85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Example of a Dockerfile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0560" y="2033520"/>
            <a:ext cx="6705079" cy="15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97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Example of a Dockerfile (Contd…)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77" y="2019514"/>
            <a:ext cx="6705600" cy="1590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695" y="4790365"/>
            <a:ext cx="849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The </a:t>
            </a:r>
            <a:r>
              <a:rPr lang="en-IN" sz="2000" b="1" dirty="0" smtClean="0">
                <a:solidFill>
                  <a:srgbClr val="FF0000"/>
                </a:solidFill>
              </a:rPr>
              <a:t>FROM</a:t>
            </a:r>
            <a:r>
              <a:rPr lang="en-IN" sz="2000" b="1" dirty="0" smtClean="0"/>
              <a:t> keyword tells Docker which image is your image based on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20951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21621" y="3476465"/>
            <a:ext cx="10962800" cy="106036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dirty="0" smtClean="0"/>
              <a:t>Part 1: </a:t>
            </a:r>
            <a:r>
              <a:rPr lang="en" sz="5400" dirty="0"/>
              <a:t>Introduction to Virtualization, VMs and Containers</a:t>
            </a:r>
            <a:r>
              <a:rPr lang="en" sz="6000" dirty="0"/>
              <a:t/>
            </a:r>
            <a:br>
              <a:rPr lang="en" sz="6000" dirty="0"/>
            </a:br>
            <a:endParaRPr lang="en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542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76" y="2019513"/>
            <a:ext cx="6705600" cy="159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Example of a Dockerfile (Contd…)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695" y="4790365"/>
            <a:ext cx="896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The </a:t>
            </a:r>
            <a:r>
              <a:rPr lang="en-IN" sz="2000" b="1" dirty="0" smtClean="0">
                <a:solidFill>
                  <a:srgbClr val="FF0000"/>
                </a:solidFill>
              </a:rPr>
              <a:t>COPY</a:t>
            </a:r>
            <a:r>
              <a:rPr lang="en-IN" sz="2000" b="1" dirty="0" smtClean="0"/>
              <a:t> instruction copies new files or directories from &lt;</a:t>
            </a:r>
            <a:r>
              <a:rPr lang="en-IN" sz="2000" b="1" dirty="0" err="1" smtClean="0"/>
              <a:t>src</a:t>
            </a:r>
            <a:r>
              <a:rPr lang="en-IN" sz="2000" b="1" dirty="0" smtClean="0"/>
              <a:t>&gt; and adds</a:t>
            </a:r>
          </a:p>
          <a:p>
            <a:r>
              <a:rPr lang="en-IN" sz="2000" b="1" dirty="0"/>
              <a:t>t</a:t>
            </a:r>
            <a:r>
              <a:rPr lang="en-IN" sz="2000" b="1" dirty="0" smtClean="0"/>
              <a:t>hem to the filesystem of the container at the path &lt;</a:t>
            </a:r>
            <a:r>
              <a:rPr lang="en-IN" sz="2000" b="1" dirty="0" err="1" smtClean="0"/>
              <a:t>dest</a:t>
            </a:r>
            <a:r>
              <a:rPr lang="en-IN" sz="2000" b="1" dirty="0" smtClean="0"/>
              <a:t>&gt;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24186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77" y="2019513"/>
            <a:ext cx="6705600" cy="159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Example of a Dockerfile (Contd…)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695" y="4790365"/>
            <a:ext cx="87607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The </a:t>
            </a:r>
            <a:r>
              <a:rPr lang="en-IN" sz="2000" b="1" dirty="0" smtClean="0">
                <a:solidFill>
                  <a:srgbClr val="FF0000"/>
                </a:solidFill>
              </a:rPr>
              <a:t>EXPOSE</a:t>
            </a:r>
            <a:r>
              <a:rPr lang="en-IN" sz="2000" b="1" dirty="0" smtClean="0"/>
              <a:t> instruction informs Docker that the container</a:t>
            </a:r>
          </a:p>
          <a:p>
            <a:r>
              <a:rPr lang="en-IN" sz="2000" b="1" dirty="0" smtClean="0"/>
              <a:t>listens on the specified network ports at runtime </a:t>
            </a:r>
          </a:p>
          <a:p>
            <a:r>
              <a:rPr lang="en-IN" b="1" dirty="0" smtClean="0"/>
              <a:t>(Note: </a:t>
            </a:r>
            <a:r>
              <a:rPr lang="en-IN" b="1" dirty="0" smtClean="0">
                <a:solidFill>
                  <a:srgbClr val="FF0000"/>
                </a:solidFill>
              </a:rPr>
              <a:t>EXPOSE</a:t>
            </a:r>
            <a:r>
              <a:rPr lang="en-IN" b="1" dirty="0" smtClean="0"/>
              <a:t> does not make the ports of the container accessible to the host)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7928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4776" y="2018235"/>
            <a:ext cx="6705600" cy="164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37758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Example of a Dockerfile (Contd…)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695" y="4790365"/>
            <a:ext cx="9363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The main purpose of a </a:t>
            </a:r>
            <a:r>
              <a:rPr lang="en-IN" sz="2000" b="1" dirty="0" smtClean="0">
                <a:solidFill>
                  <a:srgbClr val="FF0000"/>
                </a:solidFill>
              </a:rPr>
              <a:t>CMD</a:t>
            </a:r>
            <a:r>
              <a:rPr lang="en-IN" sz="2000" b="1" dirty="0" smtClean="0"/>
              <a:t> is to provide defaults for an executing container</a:t>
            </a:r>
          </a:p>
          <a:p>
            <a:r>
              <a:rPr lang="en-IN" b="1" dirty="0" smtClean="0"/>
              <a:t>(Note: There can be only one </a:t>
            </a:r>
            <a:r>
              <a:rPr lang="en-IN" b="1" dirty="0" smtClean="0">
                <a:solidFill>
                  <a:srgbClr val="FF0000"/>
                </a:solidFill>
              </a:rPr>
              <a:t>CMD</a:t>
            </a:r>
            <a:r>
              <a:rPr lang="en-IN" b="1" dirty="0" smtClean="0"/>
              <a:t> in a Dockerfile. If multiple </a:t>
            </a:r>
            <a:r>
              <a:rPr lang="en-IN" b="1" dirty="0" smtClean="0">
                <a:solidFill>
                  <a:srgbClr val="FF0000"/>
                </a:solidFill>
              </a:rPr>
              <a:t>CMD</a:t>
            </a:r>
            <a:r>
              <a:rPr lang="en-IN" b="1" dirty="0" smtClean="0"/>
              <a:t>s are there,</a:t>
            </a:r>
          </a:p>
          <a:p>
            <a:r>
              <a:rPr lang="en-IN" b="1" dirty="0"/>
              <a:t> </a:t>
            </a:r>
            <a:r>
              <a:rPr lang="en-IN" b="1" dirty="0" smtClean="0"/>
              <a:t>then only the last </a:t>
            </a:r>
            <a:r>
              <a:rPr lang="en-IN" b="1" dirty="0" smtClean="0">
                <a:solidFill>
                  <a:srgbClr val="FF0000"/>
                </a:solidFill>
              </a:rPr>
              <a:t>CMD</a:t>
            </a:r>
            <a:r>
              <a:rPr lang="en-IN" b="1" dirty="0" smtClean="0"/>
              <a:t> will take effect)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14559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Build Image from Dockerfile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31029"/>
          </a:xfrm>
        </p:spPr>
        <p:txBody>
          <a:bodyPr>
            <a:noAutofit/>
          </a:bodyPr>
          <a:lstStyle/>
          <a:p>
            <a:r>
              <a:rPr lang="en-IN" sz="24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build</a:t>
            </a:r>
            <a:r>
              <a:rPr lang="en-IN" sz="2400" dirty="0" smtClean="0"/>
              <a:t> </a:t>
            </a:r>
            <a:r>
              <a:rPr lang="en-IN" sz="2000" b="1" dirty="0">
                <a:solidFill>
                  <a:schemeClr val="tx1"/>
                </a:solidFill>
              </a:rPr>
              <a:t>command is used to build the docker image</a:t>
            </a:r>
          </a:p>
          <a:p>
            <a:endParaRPr lang="en-IN" sz="2400" dirty="0"/>
          </a:p>
          <a:p>
            <a:r>
              <a:rPr lang="en-IN" sz="2000" b="1" dirty="0">
                <a:solidFill>
                  <a:schemeClr val="tx1"/>
                </a:solidFill>
              </a:rPr>
              <a:t>The</a:t>
            </a:r>
            <a:r>
              <a:rPr lang="en-IN" sz="2400" dirty="0" smtClean="0"/>
              <a:t> 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</a:t>
            </a:r>
            <a:r>
              <a:rPr lang="en-IN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</a:rPr>
              <a:t>parameter gives image a tag, so that one can run it more easily later</a:t>
            </a:r>
          </a:p>
          <a:p>
            <a:endParaRPr lang="en-IN" sz="2400" dirty="0"/>
          </a:p>
          <a:p>
            <a:r>
              <a:rPr lang="en-IN" sz="2000" b="1" dirty="0">
                <a:solidFill>
                  <a:schemeClr val="tx1"/>
                </a:solidFill>
              </a:rPr>
              <a:t>The</a:t>
            </a:r>
            <a:r>
              <a:rPr lang="en-IN" sz="2400" dirty="0" smtClean="0"/>
              <a:t> </a:t>
            </a:r>
            <a:r>
              <a:rPr lang="en-IN" sz="2400" dirty="0" smtClean="0">
                <a:solidFill>
                  <a:srgbClr val="00B050"/>
                </a:solidFill>
              </a:rPr>
              <a:t>.</a:t>
            </a:r>
            <a:r>
              <a:rPr lang="en-IN" sz="2400" dirty="0" smtClean="0"/>
              <a:t> </a:t>
            </a:r>
            <a:r>
              <a:rPr lang="en-IN" sz="2000" b="1" dirty="0">
                <a:solidFill>
                  <a:schemeClr val="tx1"/>
                </a:solidFill>
              </a:rPr>
              <a:t>command tells the docker to look in the current directory for a file called </a:t>
            </a:r>
            <a:r>
              <a:rPr lang="en-IN" sz="2000" b="1" dirty="0" smtClean="0">
                <a:solidFill>
                  <a:schemeClr val="tx1"/>
                </a:solidFill>
              </a:rPr>
              <a:t>Dockerfile</a:t>
            </a:r>
          </a:p>
          <a:p>
            <a:pPr marL="0" indent="0">
              <a:buNone/>
            </a:pPr>
            <a:endParaRPr lang="en-IN" sz="2400" dirty="0"/>
          </a:p>
          <a:p>
            <a:pPr marL="0" indent="0" algn="ctr">
              <a:buNone/>
            </a:pPr>
            <a:r>
              <a:rPr lang="en-IN" sz="24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ocker build -t nginx:hello_world_image .</a:t>
            </a:r>
            <a:endParaRPr lang="en-IN" sz="2400" b="1" i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9994" y="5732060"/>
            <a:ext cx="5636525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28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Run the New Image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Running the new image is simple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Check the 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images </a:t>
            </a:r>
            <a:r>
              <a:rPr lang="en-IN" sz="2000" b="1" dirty="0">
                <a:solidFill>
                  <a:schemeClr val="tx1"/>
                </a:solidFill>
              </a:rPr>
              <a:t>and see if the </a:t>
            </a:r>
            <a:r>
              <a:rPr lang="en-IN" sz="2000" b="1" dirty="0" smtClean="0">
                <a:solidFill>
                  <a:schemeClr val="tx1"/>
                </a:solidFill>
              </a:rPr>
              <a:t>newly created image is present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Just execute the following command and container with the new image will come up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24585" y="5213445"/>
            <a:ext cx="5636525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run 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nginx:hello_world_image</a:t>
            </a:r>
            <a:endParaRPr lang="en-IN" sz="2400" b="1" i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8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Run the New Image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Running the new image is simple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Check the 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images </a:t>
            </a:r>
            <a:r>
              <a:rPr lang="en-IN" sz="2000" b="1" dirty="0">
                <a:solidFill>
                  <a:schemeClr val="tx1"/>
                </a:solidFill>
              </a:rPr>
              <a:t>and see if the </a:t>
            </a:r>
            <a:r>
              <a:rPr lang="en-IN" sz="2000" b="1" dirty="0" smtClean="0">
                <a:solidFill>
                  <a:schemeClr val="tx1"/>
                </a:solidFill>
              </a:rPr>
              <a:t>newly created image is present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Just execute the following command and container with the new image will come up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24585" y="5213445"/>
            <a:ext cx="5636525" cy="46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run </a:t>
            </a:r>
            <a:r>
              <a:rPr lang="en-IN" sz="24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nginx:hello_world_image</a:t>
            </a:r>
            <a:endParaRPr lang="en-IN" sz="2400" b="1" i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3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57" y="500418"/>
            <a:ext cx="8596668" cy="878006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Docker Tag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863" y="2278181"/>
            <a:ext cx="9237300" cy="23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579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Docker Push and Pull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Create an account in Docker Hub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Docker push the image which you tagged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>
                <a:solidFill>
                  <a:schemeClr val="tx1"/>
                </a:solidFill>
              </a:rPr>
              <a:t>D</a:t>
            </a:r>
            <a:r>
              <a:rPr lang="en-IN" sz="2000" b="1" dirty="0" smtClean="0">
                <a:solidFill>
                  <a:schemeClr val="tx1"/>
                </a:solidFill>
              </a:rPr>
              <a:t>ocker hub account would contain the pushed image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Now one can pull the image and run a container using the image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07066" y="2169994"/>
            <a:ext cx="7766936" cy="2508638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2060"/>
                </a:solidFill>
              </a:rPr>
              <a:t>Hands-On of Dockerizing, Tagging, Pushing and Pulling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07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MySQL + WordPress Application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severalnines.com/sites/default/files/blog/node_4734/image0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1798" y="2082306"/>
            <a:ext cx="6443461" cy="342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022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47546" y="389513"/>
            <a:ext cx="10962800" cy="102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000" b="1" dirty="0">
                <a:solidFill>
                  <a:schemeClr val="tx1"/>
                </a:solidFill>
              </a:rPr>
              <a:t>Introduction to Virtualization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6613200" y="1244991"/>
            <a:ext cx="5578800" cy="507140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indent="-304792">
              <a:buNone/>
            </a:pPr>
            <a:r>
              <a:rPr lang="en" sz="2000" b="1" dirty="0" smtClean="0">
                <a:sym typeface="Arial"/>
              </a:rPr>
              <a:t>Need For Virtualization</a:t>
            </a:r>
          </a:p>
          <a:p>
            <a:pPr marL="381008"/>
            <a:endParaRPr lang="en"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  <a:p>
            <a:pPr marL="647693">
              <a:lnSpc>
                <a:spcPct val="150000"/>
              </a:lnSpc>
            </a:pPr>
            <a:endParaRPr lang="en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Migration is Simpler</a:t>
            </a:r>
          </a:p>
          <a:p>
            <a:pPr marL="647693">
              <a:lnSpc>
                <a:spcPct val="150000"/>
              </a:lnSpc>
            </a:pP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Resilience</a:t>
            </a:r>
          </a:p>
          <a:p>
            <a:pPr marL="647693">
              <a:lnSpc>
                <a:spcPct val="150000"/>
              </a:lnSpc>
            </a:pP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operating costs, reduced power 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consumption and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overall 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  <a:p>
            <a:pPr marL="647693">
              <a:lnSpc>
                <a:spcPct val="150000"/>
              </a:lnSpc>
            </a:pP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Utilization</a:t>
            </a:r>
          </a:p>
          <a:p>
            <a:pPr marL="647693">
              <a:lnSpc>
                <a:spcPct val="150000"/>
              </a:lnSpc>
            </a:pP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3">
              <a:lnSpc>
                <a:spcPct val="150000"/>
              </a:lnSpc>
            </a:pP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of 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sz="1600" dirty="0"/>
          </a:p>
        </p:txBody>
      </p:sp>
      <p:pic>
        <p:nvPicPr>
          <p:cNvPr id="2050" name="Picture 2" descr="C:\Users\ADMIN\Desktop\OSI Workshop\Traditional_Virtual_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58" y="1834674"/>
            <a:ext cx="6217920" cy="3416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293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MySQL + WordPress Application (Contd…)</a:t>
            </a: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19458" name="Picture 2" descr="http://severalnines.com/sites/default/files/blog/node_4734/image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7897" y="2424751"/>
            <a:ext cx="6422646" cy="37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05946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16248" y="2511187"/>
            <a:ext cx="7766936" cy="1676125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2060"/>
                </a:solidFill>
              </a:rPr>
              <a:t>Hands-On of MySQL + WordPress Application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1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4" y="2724150"/>
            <a:ext cx="8596668" cy="132080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 err="1" smtClean="0"/>
              <a:t>Kubernetes</a:t>
            </a:r>
            <a:r>
              <a:rPr lang="en-US" sz="6600" dirty="0" smtClean="0"/>
              <a:t> </a:t>
            </a:r>
            <a:r>
              <a:rPr lang="en-US" sz="6600" dirty="0" err="1" smtClean="0"/>
              <a:t>WorkShop</a:t>
            </a:r>
            <a:endParaRPr lang="en-US" sz="6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07066" y="2169994"/>
            <a:ext cx="7766936" cy="2508638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2060"/>
                </a:solidFill>
              </a:rPr>
              <a:t>Need Orchestration Layer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07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09341" y="1673157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6376" y="424776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302" y="194553"/>
            <a:ext cx="5214026" cy="2305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80562" y="203308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cxnSp>
        <p:nvCxnSpPr>
          <p:cNvPr id="17" name="Straight Connector 16"/>
          <p:cNvCxnSpPr>
            <a:stCxn id="7" idx="2"/>
            <a:endCxn id="6" idx="0"/>
          </p:cNvCxnSpPr>
          <p:nvPr/>
        </p:nvCxnSpPr>
        <p:spPr>
          <a:xfrm>
            <a:off x="2681593" y="1134895"/>
            <a:ext cx="12965" cy="538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31009" y="5668022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27771" y="4507192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8511" y="3051241"/>
            <a:ext cx="7551906" cy="3592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6" idx="2"/>
            <a:endCxn id="25" idx="0"/>
          </p:cNvCxnSpPr>
          <p:nvPr/>
        </p:nvCxnSpPr>
        <p:spPr>
          <a:xfrm>
            <a:off x="5012988" y="5217311"/>
            <a:ext cx="3238" cy="45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128423" y="4484495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013627" y="4503950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131015" y="3411207"/>
            <a:ext cx="1770434" cy="710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LoadBalacer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45" name="Straight Connector 44"/>
          <p:cNvCxnSpPr>
            <a:stCxn id="39" idx="1"/>
            <a:endCxn id="36" idx="0"/>
          </p:cNvCxnSpPr>
          <p:nvPr/>
        </p:nvCxnSpPr>
        <p:spPr>
          <a:xfrm flipH="1">
            <a:off x="2898844" y="3766267"/>
            <a:ext cx="1232171" cy="737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9" idx="3"/>
            <a:endCxn id="35" idx="0"/>
          </p:cNvCxnSpPr>
          <p:nvPr/>
        </p:nvCxnSpPr>
        <p:spPr>
          <a:xfrm>
            <a:off x="5901449" y="3766267"/>
            <a:ext cx="1112191" cy="718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  <a:endCxn id="26" idx="0"/>
          </p:cNvCxnSpPr>
          <p:nvPr/>
        </p:nvCxnSpPr>
        <p:spPr>
          <a:xfrm flipH="1">
            <a:off x="5012988" y="4121326"/>
            <a:ext cx="3244" cy="385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66043" y="610573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cxnSp>
        <p:nvCxnSpPr>
          <p:cNvPr id="56" name="Straight Connector 55"/>
          <p:cNvCxnSpPr>
            <a:stCxn id="36" idx="2"/>
            <a:endCxn id="25" idx="0"/>
          </p:cNvCxnSpPr>
          <p:nvPr/>
        </p:nvCxnSpPr>
        <p:spPr>
          <a:xfrm>
            <a:off x="2898844" y="5214069"/>
            <a:ext cx="2117382" cy="453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5" idx="2"/>
            <a:endCxn id="25" idx="0"/>
          </p:cNvCxnSpPr>
          <p:nvPr/>
        </p:nvCxnSpPr>
        <p:spPr>
          <a:xfrm flipH="1">
            <a:off x="5016226" y="5194614"/>
            <a:ext cx="1997414" cy="473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564238" y="223736"/>
            <a:ext cx="147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907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What a Typical Orchestration supports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Maintaining the lifecycle of the container application.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Managing Services, Volumes, Networking across containers.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Support container Scaling to meet the demand. 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Logging and monitoring 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smtClean="0"/>
              <a:t>What is Kubernetes</a:t>
            </a:r>
            <a:endParaRPr lang="en" dirty="0"/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4565800" y="1490900"/>
            <a:ext cx="7210400" cy="4901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is a Container Orchestration Systems developed and open-sourced by Google.</a:t>
            </a:r>
          </a:p>
          <a:p>
            <a:pPr marL="609585" indent="-304792"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manages a cluster of nodes (VM’s or BareMetals) and is responsible for</a:t>
            </a:r>
          </a:p>
          <a:p>
            <a:pPr marL="1219170" indent="-304792"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Scheduling decisions on which node to run workloads.</a:t>
            </a:r>
          </a:p>
          <a:p>
            <a:pPr marL="1219170" indent="-304792"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Container Runtimes (like docker, rocket, etc) to initiate Container creation and maintenance.</a:t>
            </a:r>
          </a:p>
          <a:p>
            <a:pPr marL="1219170" indent="-304792"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Responsible for maintaining the state of the overall application (which consists of multiple containers, running on multiple nodes).</a:t>
            </a:r>
          </a:p>
          <a:p>
            <a:pPr marL="609585" indent="-304792"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also,</a:t>
            </a:r>
          </a:p>
          <a:p>
            <a:pPr marL="1219170" indent="-304792"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decoupling of application components.</a:t>
            </a:r>
          </a:p>
          <a:p>
            <a:pPr marL="1219170" indent="-304792"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Ensuring zero-downtime during application updates. </a:t>
            </a:r>
          </a:p>
          <a:p>
            <a:pPr>
              <a:buNone/>
            </a:pP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035600" y="2321934"/>
            <a:ext cx="3124200" cy="260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116022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Kubernetes Architecture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35694" y="1357067"/>
            <a:ext cx="8647065" cy="522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633979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Master Node Components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endParaRPr lang="en-IN" sz="2000" b="1" dirty="0" smtClean="0">
              <a:solidFill>
                <a:schemeClr val="tx1"/>
              </a:solidFill>
            </a:endParaRPr>
          </a:p>
          <a:p>
            <a:r>
              <a:rPr lang="en-IN" sz="2000" b="1" dirty="0" err="1" smtClean="0">
                <a:solidFill>
                  <a:schemeClr val="tx1"/>
                </a:solidFill>
              </a:rPr>
              <a:t>Api</a:t>
            </a:r>
            <a:r>
              <a:rPr lang="en-IN" sz="2000" b="1" dirty="0" smtClean="0">
                <a:solidFill>
                  <a:schemeClr val="tx1"/>
                </a:solidFill>
              </a:rPr>
              <a:t> Server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Scheduler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Controller Manager</a:t>
            </a:r>
          </a:p>
          <a:p>
            <a:endParaRPr lang="en-IN" sz="2000" b="1" dirty="0" smtClean="0">
              <a:solidFill>
                <a:schemeClr val="tx1"/>
              </a:solidFill>
            </a:endParaRPr>
          </a:p>
          <a:p>
            <a:r>
              <a:rPr lang="en-IN" sz="2000" b="1" dirty="0" err="1" smtClean="0">
                <a:solidFill>
                  <a:schemeClr val="tx1"/>
                </a:solidFill>
              </a:rPr>
              <a:t>Ectd</a:t>
            </a: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Worker Node Components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b="1" dirty="0" err="1" smtClean="0">
                <a:solidFill>
                  <a:schemeClr val="tx1"/>
                </a:solidFill>
              </a:rPr>
              <a:t>Kubelet</a:t>
            </a: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err="1" smtClean="0">
                <a:solidFill>
                  <a:schemeClr val="tx1"/>
                </a:solidFill>
              </a:rPr>
              <a:t>Kube</a:t>
            </a:r>
            <a:r>
              <a:rPr lang="en-IN" sz="2000" b="1" dirty="0" smtClean="0">
                <a:solidFill>
                  <a:schemeClr val="tx1"/>
                </a:solidFill>
              </a:rPr>
              <a:t>-Proxy</a:t>
            </a:r>
          </a:p>
          <a:p>
            <a:endParaRPr lang="en-IN" sz="2000" b="1" dirty="0">
              <a:solidFill>
                <a:schemeClr val="tx1"/>
              </a:solidFill>
            </a:endParaRPr>
          </a:p>
          <a:p>
            <a:r>
              <a:rPr lang="en-IN" sz="2000" b="1" dirty="0" err="1" smtClean="0">
                <a:solidFill>
                  <a:schemeClr val="tx1"/>
                </a:solidFill>
              </a:rPr>
              <a:t>Docker</a:t>
            </a: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74923" y="405990"/>
            <a:ext cx="11360800" cy="810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000" b="1" dirty="0">
                <a:solidFill>
                  <a:schemeClr val="tx1"/>
                </a:solidFill>
              </a:rPr>
              <a:t>A Comparison of VMs and Containers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6858800" y="2427759"/>
            <a:ext cx="5333200" cy="263661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2000" b="1" dirty="0" smtClean="0">
                <a:sym typeface="Arial"/>
              </a:rPr>
              <a:t>Virtual Machines (VMs)</a:t>
            </a:r>
          </a:p>
          <a:p>
            <a:pPr marL="609585" indent="-304792"/>
            <a:endParaRPr lang="en" sz="1467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Hypervisor – VMMs (Virtual Machine Manager)</a:t>
            </a:r>
          </a:p>
          <a:p>
            <a:pPr marL="609585" indent="-304792">
              <a:buNone/>
            </a:pPr>
            <a:endParaRPr lang="en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Hosted Virtualization</a:t>
            </a:r>
          </a:p>
          <a:p>
            <a:pPr marL="609585" indent="-304792"/>
            <a:endParaRPr lang="en-US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Bare Metal Virtualization</a:t>
            </a:r>
            <a:endParaRPr lang="en-US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endParaRPr lang="en-US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Comparison</a:t>
            </a:r>
            <a:endParaRPr lang="en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>
              <a:buNone/>
            </a:pP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>
              <a:buNone/>
            </a:pP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C:\Users\ADMIN\Desktop\OSI Workshop\Containers Vs V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247" y="2230744"/>
            <a:ext cx="6370516" cy="336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845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Various Available Setup Methods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4666777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On Cloud infrastructure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/>
                </a:solidFill>
              </a:rPr>
              <a:t>Google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/>
                </a:solidFill>
              </a:rPr>
              <a:t>AWS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/>
                </a:solidFill>
              </a:rPr>
              <a:t>Azure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/>
                </a:solidFill>
              </a:rPr>
              <a:t>IBM Blue Mix</a:t>
            </a:r>
          </a:p>
          <a:p>
            <a:pPr lvl="1">
              <a:buNone/>
            </a:pPr>
            <a:endParaRPr lang="en-IN" sz="1600" b="1" dirty="0">
              <a:solidFill>
                <a:schemeClr val="tx1"/>
              </a:solidFill>
            </a:endParaRPr>
          </a:p>
          <a:p>
            <a:r>
              <a:rPr lang="en-IN" sz="2000" b="1" dirty="0" smtClean="0">
                <a:solidFill>
                  <a:schemeClr val="tx1"/>
                </a:solidFill>
              </a:rPr>
              <a:t>On local machine / Bare metal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err="1" smtClean="0">
                <a:solidFill>
                  <a:schemeClr val="tx1"/>
                </a:solidFill>
              </a:rPr>
              <a:t>MiniKube</a:t>
            </a:r>
            <a:endParaRPr lang="en-IN" b="1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IN" b="1" dirty="0" err="1" smtClean="0">
                <a:solidFill>
                  <a:schemeClr val="tx1"/>
                </a:solidFill>
              </a:rPr>
              <a:t>Ubuntu</a:t>
            </a:r>
            <a:r>
              <a:rPr lang="en-IN" b="1" dirty="0" smtClean="0">
                <a:solidFill>
                  <a:schemeClr val="tx1"/>
                </a:solidFill>
              </a:rPr>
              <a:t> on LXD</a:t>
            </a:r>
          </a:p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chemeClr val="tx1"/>
                </a:solidFill>
              </a:rPr>
              <a:t>IBM Cloud Private CE</a:t>
            </a:r>
            <a:endParaRPr lang="en-IN" sz="2000" b="1" dirty="0" smtClean="0">
              <a:solidFill>
                <a:schemeClr val="tx1"/>
              </a:solidFill>
            </a:endParaRPr>
          </a:p>
          <a:p>
            <a:r>
              <a:rPr lang="en-IN" sz="2000" b="1" dirty="0" err="1" smtClean="0">
                <a:solidFill>
                  <a:schemeClr val="tx1"/>
                </a:solidFill>
              </a:rPr>
              <a:t>Kubeadm</a:t>
            </a:r>
            <a:r>
              <a:rPr lang="en-IN" sz="2000" b="1" dirty="0" smtClean="0">
                <a:solidFill>
                  <a:schemeClr val="tx1"/>
                </a:solidFill>
              </a:rPr>
              <a:t> – If already configure hosting resource are </a:t>
            </a:r>
            <a:r>
              <a:rPr lang="en-IN" sz="2000" b="1" dirty="0" err="1" smtClean="0">
                <a:solidFill>
                  <a:schemeClr val="tx1"/>
                </a:solidFill>
              </a:rPr>
              <a:t>avaliable</a:t>
            </a:r>
            <a:r>
              <a:rPr lang="en-IN" sz="2000" b="1" dirty="0" smtClean="0">
                <a:solidFill>
                  <a:schemeClr val="tx1"/>
                </a:solidFill>
              </a:rPr>
              <a:t>. </a:t>
            </a:r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Installing </a:t>
            </a:r>
            <a:r>
              <a:rPr lang="en-IN" sz="4400" b="1" dirty="0" err="1" smtClean="0">
                <a:solidFill>
                  <a:schemeClr val="tx1"/>
                </a:solidFill>
              </a:rPr>
              <a:t>Kubernetes</a:t>
            </a:r>
            <a:r>
              <a:rPr lang="en-IN" sz="4400" b="1" dirty="0" smtClean="0">
                <a:solidFill>
                  <a:schemeClr val="tx1"/>
                </a:solidFill>
              </a:rPr>
              <a:t> with </a:t>
            </a:r>
            <a:r>
              <a:rPr lang="en-IN" sz="4400" b="1" dirty="0" err="1" smtClean="0">
                <a:solidFill>
                  <a:schemeClr val="tx1"/>
                </a:solidFill>
              </a:rPr>
              <a:t>Kubeadm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4666777"/>
          </a:xfrm>
        </p:spPr>
        <p:txBody>
          <a:bodyPr>
            <a:noAutofit/>
          </a:bodyPr>
          <a:lstStyle/>
          <a:p>
            <a:r>
              <a:rPr lang="en-IN" sz="2000" b="1" dirty="0" smtClean="0">
                <a:solidFill>
                  <a:schemeClr val="tx1"/>
                </a:solidFill>
              </a:rPr>
              <a:t>Supported Platform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Ubuntu 16.04+, CentOS 7 or HypriotOS v1.0.1+</a:t>
            </a:r>
            <a:endParaRPr lang="en-IN" b="1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On bare metal, cloud Hosted VM’s</a:t>
            </a:r>
          </a:p>
          <a:p>
            <a:r>
              <a:rPr lang="en-IN" sz="2000" b="1" dirty="0" smtClean="0">
                <a:solidFill>
                  <a:schemeClr val="tx1"/>
                </a:solidFill>
              </a:rPr>
              <a:t>Master Node requirements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Kubeadm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Kubectl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Docker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Kubelet</a:t>
            </a:r>
            <a:endParaRPr lang="en-IN" dirty="0" smtClean="0"/>
          </a:p>
          <a:p>
            <a:r>
              <a:rPr lang="en-IN" sz="2000" b="1" dirty="0" smtClean="0">
                <a:solidFill>
                  <a:schemeClr val="tx1"/>
                </a:solidFill>
              </a:rPr>
              <a:t>Worker Node requirements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Kubeadm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Docker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IN" dirty="0" err="1" smtClean="0"/>
              <a:t>Kubelet</a:t>
            </a:r>
            <a:endParaRPr lang="en-IN" dirty="0" smtClean="0"/>
          </a:p>
          <a:p>
            <a:pPr>
              <a:buNone/>
            </a:pPr>
            <a:endParaRPr lang="en-IN" sz="1600" dirty="0" smtClean="0"/>
          </a:p>
          <a:p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51232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tx1"/>
                </a:solidFill>
              </a:rPr>
              <a:t>Steps for using </a:t>
            </a:r>
            <a:r>
              <a:rPr lang="en-IN" sz="4400" b="1" dirty="0" err="1" smtClean="0">
                <a:solidFill>
                  <a:schemeClr val="tx1"/>
                </a:solidFill>
              </a:rPr>
              <a:t>Kubeadm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60" y="1928576"/>
            <a:ext cx="8596668" cy="4666777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Installing </a:t>
            </a:r>
            <a:r>
              <a:rPr lang="en-US" sz="2000" b="1" dirty="0" err="1" smtClean="0">
                <a:solidFill>
                  <a:schemeClr val="tx1"/>
                </a:solidFill>
              </a:rPr>
              <a:t>kubeadm</a:t>
            </a:r>
            <a:r>
              <a:rPr lang="en-US" sz="2000" b="1" dirty="0" smtClean="0">
                <a:solidFill>
                  <a:schemeClr val="tx1"/>
                </a:solidFill>
              </a:rPr>
              <a:t> on your hosts</a:t>
            </a: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Initializing your master</a:t>
            </a: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Installing a pod network</a:t>
            </a: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Joining your nodes</a:t>
            </a:r>
            <a:endParaRPr lang="en-IN" dirty="0" smtClean="0"/>
          </a:p>
          <a:p>
            <a:pPr>
              <a:buNone/>
            </a:pPr>
            <a:endParaRPr lang="en-IN" sz="1600" dirty="0" smtClean="0"/>
          </a:p>
          <a:p>
            <a:endParaRPr lang="en-IN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IN" sz="2000" b="1" dirty="0" smtClean="0">
              <a:solidFill>
                <a:schemeClr val="tx1"/>
              </a:solidFill>
            </a:endParaRPr>
          </a:p>
          <a:p>
            <a:endParaRPr lang="en-IN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1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POD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33401" y="5448299"/>
            <a:ext cx="8839200" cy="9675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POD is the new VM (Group of Containers)</a:t>
            </a:r>
          </a:p>
          <a:p>
            <a:r>
              <a:rPr lang="en-US" dirty="0" smtClean="0"/>
              <a:t>Shared Storage and Network Namespace by default</a:t>
            </a:r>
          </a:p>
          <a:p>
            <a:r>
              <a:rPr lang="en-US" dirty="0" smtClean="0"/>
              <a:t>Now optionally share PID namespace </a:t>
            </a:r>
            <a:r>
              <a:rPr lang="en-US" dirty="0" err="1" smtClean="0"/>
              <a:t>aswell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1125" y="2171700"/>
            <a:ext cx="180022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62125" y="2305050"/>
            <a:ext cx="885825" cy="628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76700" y="2219325"/>
            <a:ext cx="1800225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14801" y="2352675"/>
            <a:ext cx="819150" cy="628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Main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95875" y="2686050"/>
            <a:ext cx="723900" cy="628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Side</a:t>
            </a:r>
          </a:p>
          <a:p>
            <a:pPr algn="ctr"/>
            <a:r>
              <a:rPr lang="en-US" sz="1200" dirty="0" smtClean="0"/>
              <a:t>Car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91325" y="1438275"/>
            <a:ext cx="1800225" cy="2343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29426" y="2438400"/>
            <a:ext cx="819150" cy="628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810500" y="2457450"/>
            <a:ext cx="723900" cy="628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00850" y="1476375"/>
            <a:ext cx="1800225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53301" y="1543050"/>
            <a:ext cx="609599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C1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6"/>
            <a:endCxn id="10" idx="2"/>
          </p:cNvCxnSpPr>
          <p:nvPr/>
        </p:nvCxnSpPr>
        <p:spPr>
          <a:xfrm>
            <a:off x="4933951" y="2667000"/>
            <a:ext cx="161924" cy="3333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POD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7143751" y="1504949"/>
            <a:ext cx="2438399" cy="3590926"/>
          </a:xfrm>
        </p:spPr>
        <p:txBody>
          <a:bodyPr>
            <a:normAutofit/>
          </a:bodyPr>
          <a:lstStyle/>
          <a:p>
            <a:r>
              <a:rPr lang="en-US" dirty="0" err="1" smtClean="0"/>
              <a:t>LifeCycle</a:t>
            </a:r>
            <a:r>
              <a:rPr lang="en-US" dirty="0" smtClean="0"/>
              <a:t> of Container</a:t>
            </a:r>
          </a:p>
          <a:p>
            <a:r>
              <a:rPr lang="en-US" dirty="0" smtClean="0"/>
              <a:t>Hooks </a:t>
            </a:r>
          </a:p>
          <a:p>
            <a:pPr lvl="1"/>
            <a:r>
              <a:rPr lang="en-US" dirty="0" smtClean="0"/>
              <a:t>Post-Start</a:t>
            </a:r>
          </a:p>
          <a:p>
            <a:pPr lvl="1"/>
            <a:r>
              <a:rPr lang="en-US" dirty="0" smtClean="0"/>
              <a:t>Pre-stop</a:t>
            </a:r>
          </a:p>
          <a:p>
            <a:r>
              <a:rPr lang="en-US" dirty="0" smtClean="0"/>
              <a:t>Probe</a:t>
            </a:r>
          </a:p>
          <a:p>
            <a:pPr lvl="1"/>
            <a:r>
              <a:rPr lang="en-US" dirty="0" smtClean="0"/>
              <a:t>Readiness </a:t>
            </a:r>
          </a:p>
          <a:p>
            <a:pPr lvl="1"/>
            <a:r>
              <a:rPr lang="en-US" dirty="0" err="1" smtClean="0"/>
              <a:t>Livelyness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9125" y="1609724"/>
            <a:ext cx="6334125" cy="3590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52775" y="2657474"/>
            <a:ext cx="1266826" cy="1743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14575" y="1647825"/>
            <a:ext cx="3019425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38526" y="1724025"/>
            <a:ext cx="609599" cy="352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04950" y="2552700"/>
            <a:ext cx="4600575" cy="2238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5143500" y="2647951"/>
            <a:ext cx="942976" cy="495300"/>
          </a:xfrm>
          <a:prstGeom prst="wedgeEllipseCallout">
            <a:avLst>
              <a:gd name="adj1" fmla="val -191035"/>
              <a:gd name="adj2" fmla="val -34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Post-Start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5153025" y="3886201"/>
            <a:ext cx="942976" cy="495300"/>
          </a:xfrm>
          <a:prstGeom prst="wedgeEllipseCallout">
            <a:avLst>
              <a:gd name="adj1" fmla="val -203156"/>
              <a:gd name="adj2" fmla="val 39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Pre-Stop</a:t>
            </a:r>
            <a:endParaRPr lang="en-US" dirty="0"/>
          </a:p>
        </p:txBody>
      </p:sp>
      <p:sp>
        <p:nvSpPr>
          <p:cNvPr id="20" name="Oval Callout 19"/>
          <p:cNvSpPr/>
          <p:nvPr/>
        </p:nvSpPr>
        <p:spPr>
          <a:xfrm>
            <a:off x="1466850" y="2609851"/>
            <a:ext cx="942976" cy="495300"/>
          </a:xfrm>
          <a:prstGeom prst="wedgeEllipseCallout">
            <a:avLst>
              <a:gd name="adj1" fmla="val 170581"/>
              <a:gd name="adj2" fmla="val 110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Readyness</a:t>
            </a:r>
            <a:endParaRPr lang="en-US" dirty="0"/>
          </a:p>
        </p:txBody>
      </p:sp>
      <p:sp>
        <p:nvSpPr>
          <p:cNvPr id="21" name="Oval Callout 20"/>
          <p:cNvSpPr/>
          <p:nvPr/>
        </p:nvSpPr>
        <p:spPr>
          <a:xfrm>
            <a:off x="1647825" y="3886201"/>
            <a:ext cx="942976" cy="495300"/>
          </a:xfrm>
          <a:prstGeom prst="wedgeEllipseCallout">
            <a:avLst>
              <a:gd name="adj1" fmla="val 140279"/>
              <a:gd name="adj2" fmla="val -49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Liveliness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Workloads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3899" y="1563766"/>
            <a:ext cx="8549151" cy="481798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StatefulSet</a:t>
            </a:r>
            <a:r>
              <a:rPr lang="en-US" dirty="0" smtClean="0"/>
              <a:t>    - </a:t>
            </a:r>
            <a:r>
              <a:rPr lang="en-US" dirty="0" err="1" smtClean="0"/>
              <a:t>Stateful</a:t>
            </a:r>
            <a:r>
              <a:rPr lang="en-US" dirty="0" smtClean="0"/>
              <a:t> Application that needs reasonable hand holding</a:t>
            </a:r>
          </a:p>
          <a:p>
            <a:pPr lvl="4"/>
            <a:r>
              <a:rPr lang="en-US" dirty="0" smtClean="0"/>
              <a:t>Like Database</a:t>
            </a:r>
          </a:p>
          <a:p>
            <a:pPr lvl="4"/>
            <a:r>
              <a:rPr lang="en-US" dirty="0" smtClean="0"/>
              <a:t>In-memory Cache</a:t>
            </a:r>
          </a:p>
          <a:p>
            <a:pPr lvl="4"/>
            <a:r>
              <a:rPr lang="en-US" dirty="0" smtClean="0"/>
              <a:t>Peer – Peer applications that needs storage </a:t>
            </a:r>
          </a:p>
          <a:p>
            <a:pPr lvl="4"/>
            <a:r>
              <a:rPr lang="en-US" dirty="0" smtClean="0"/>
              <a:t>Any application that needs network identity</a:t>
            </a:r>
          </a:p>
          <a:p>
            <a:r>
              <a:rPr lang="en-US" dirty="0" smtClean="0"/>
              <a:t>Deployment   - For stateless application to deal with complex workflow</a:t>
            </a:r>
          </a:p>
          <a:p>
            <a:pPr lvl="4"/>
            <a:r>
              <a:rPr lang="en-US" dirty="0" smtClean="0"/>
              <a:t>Like </a:t>
            </a:r>
            <a:r>
              <a:rPr lang="en-US" dirty="0" err="1" smtClean="0"/>
              <a:t>webservers</a:t>
            </a:r>
            <a:endParaRPr lang="en-US" dirty="0" smtClean="0"/>
          </a:p>
          <a:p>
            <a:pPr lvl="4"/>
            <a:r>
              <a:rPr lang="en-US" dirty="0" smtClean="0"/>
              <a:t>Are stateless in nature that needs on-demand scale</a:t>
            </a:r>
          </a:p>
          <a:p>
            <a:pPr lvl="4"/>
            <a:r>
              <a:rPr lang="en-US" dirty="0" smtClean="0"/>
              <a:t>Needs rolling update</a:t>
            </a:r>
          </a:p>
          <a:p>
            <a:r>
              <a:rPr lang="en-US" dirty="0" smtClean="0"/>
              <a:t>Jobs   - Run once type of workloads</a:t>
            </a:r>
          </a:p>
          <a:p>
            <a:pPr lvl="4"/>
            <a:r>
              <a:rPr lang="en-US" dirty="0" smtClean="0"/>
              <a:t>Useful for running scripts, reports and batch jobs</a:t>
            </a:r>
          </a:p>
          <a:p>
            <a:pPr lvl="4"/>
            <a:r>
              <a:rPr lang="en-US" dirty="0" smtClean="0"/>
              <a:t>Like DB-Query</a:t>
            </a:r>
          </a:p>
          <a:p>
            <a:pPr lvl="4"/>
            <a:r>
              <a:rPr lang="en-US" dirty="0" smtClean="0"/>
              <a:t>Like Spark / </a:t>
            </a:r>
            <a:r>
              <a:rPr lang="en-US" dirty="0" err="1" smtClean="0"/>
              <a:t>Hadoop</a:t>
            </a:r>
            <a:r>
              <a:rPr lang="en-US" dirty="0" smtClean="0"/>
              <a:t> processing</a:t>
            </a:r>
          </a:p>
          <a:p>
            <a:r>
              <a:rPr lang="en-US" dirty="0" err="1" smtClean="0"/>
              <a:t>CornJobs</a:t>
            </a:r>
            <a:r>
              <a:rPr lang="en-US" dirty="0" smtClean="0"/>
              <a:t> – Run once type of Jobs by repeat in a frequency</a:t>
            </a:r>
          </a:p>
          <a:p>
            <a:pPr lvl="4"/>
            <a:r>
              <a:rPr lang="en-US" dirty="0" smtClean="0"/>
              <a:t>Just like </a:t>
            </a:r>
            <a:r>
              <a:rPr lang="en-US" dirty="0" err="1" smtClean="0"/>
              <a:t>unix</a:t>
            </a:r>
            <a:r>
              <a:rPr lang="en-US" dirty="0" smtClean="0"/>
              <a:t> </a:t>
            </a:r>
            <a:r>
              <a:rPr lang="en-US" dirty="0" err="1" smtClean="0"/>
              <a:t>CornJob</a:t>
            </a:r>
            <a:endParaRPr lang="en-US" dirty="0" smtClean="0"/>
          </a:p>
          <a:p>
            <a:pPr lvl="4"/>
            <a:r>
              <a:rPr lang="en-US" dirty="0" smtClean="0"/>
              <a:t>Runs a job at a given schedule</a:t>
            </a:r>
          </a:p>
          <a:p>
            <a:r>
              <a:rPr lang="en-US" dirty="0" err="1" smtClean="0"/>
              <a:t>DaemonSet</a:t>
            </a:r>
            <a:r>
              <a:rPr lang="en-US" dirty="0" smtClean="0"/>
              <a:t> – Run on all the Nodes as much as possible</a:t>
            </a:r>
          </a:p>
          <a:p>
            <a:pPr lvl="4"/>
            <a:r>
              <a:rPr lang="en-US" dirty="0" smtClean="0"/>
              <a:t>Runs in every node in the cluster.</a:t>
            </a:r>
          </a:p>
          <a:p>
            <a:pPr lvl="4"/>
            <a:r>
              <a:rPr lang="en-US" dirty="0" smtClean="0"/>
              <a:t>For starting monitoring applications on every node.</a:t>
            </a:r>
          </a:p>
          <a:p>
            <a:pPr lvl="4"/>
            <a:endParaRPr lang="en-US" dirty="0" smtClean="0"/>
          </a:p>
          <a:p>
            <a:r>
              <a:rPr lang="en-US" dirty="0" err="1" smtClean="0"/>
              <a:t>ReplicaSet</a:t>
            </a:r>
            <a:r>
              <a:rPr lang="en-US" dirty="0" smtClean="0"/>
              <a:t> – Run and manage multiple Pods lifecycle.</a:t>
            </a:r>
          </a:p>
          <a:p>
            <a:pPr lvl="4"/>
            <a:r>
              <a:rPr lang="en-US" dirty="0" err="1" smtClean="0"/>
              <a:t>Elementry</a:t>
            </a:r>
            <a:r>
              <a:rPr lang="en-US" dirty="0" smtClean="0"/>
              <a:t> Controller for managing PODs</a:t>
            </a:r>
          </a:p>
          <a:p>
            <a:pPr lvl="4"/>
            <a:r>
              <a:rPr lang="en-US" dirty="0" smtClean="0"/>
              <a:t>Used by Deployment.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9" y="1639967"/>
            <a:ext cx="8890325" cy="1731883"/>
          </a:xfrm>
        </p:spPr>
        <p:txBody>
          <a:bodyPr/>
          <a:lstStyle/>
          <a:p>
            <a:r>
              <a:rPr lang="en-US" dirty="0" smtClean="0"/>
              <a:t>Most popular workload controller so far.</a:t>
            </a:r>
          </a:p>
          <a:p>
            <a:r>
              <a:rPr lang="en-US" dirty="0" smtClean="0"/>
              <a:t>Has been applied and tested with several </a:t>
            </a:r>
            <a:r>
              <a:rPr lang="en-US" dirty="0" err="1" smtClean="0"/>
              <a:t>Usecases</a:t>
            </a:r>
            <a:endParaRPr lang="en-US" dirty="0" smtClean="0"/>
          </a:p>
          <a:p>
            <a:r>
              <a:rPr lang="en-US" dirty="0" smtClean="0"/>
              <a:t>Works on a higher level abstraction layer.</a:t>
            </a:r>
          </a:p>
          <a:p>
            <a:r>
              <a:rPr lang="en-US" dirty="0" err="1" smtClean="0"/>
              <a:t>Ie</a:t>
            </a:r>
            <a:r>
              <a:rPr lang="en-US" dirty="0" smtClean="0"/>
              <a:t>: Manages </a:t>
            </a:r>
            <a:r>
              <a:rPr lang="en-US" dirty="0" err="1" smtClean="0"/>
              <a:t>ReplicaSet</a:t>
            </a:r>
            <a:r>
              <a:rPr lang="en-US" dirty="0" smtClean="0"/>
              <a:t> instead of directly managing PODs</a:t>
            </a:r>
          </a:p>
          <a:p>
            <a:r>
              <a:rPr lang="en-US" dirty="0" smtClean="0"/>
              <a:t>Manages revisions of the </a:t>
            </a:r>
            <a:r>
              <a:rPr lang="en-US" dirty="0" err="1" smtClean="0"/>
              <a:t>replicasets</a:t>
            </a:r>
            <a:r>
              <a:rPr lang="en-US" dirty="0" smtClean="0"/>
              <a:t> so that rolling updates can be performed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95425" y="3667125"/>
            <a:ext cx="15430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71925" y="3676650"/>
            <a:ext cx="15430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ReplicaSet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114800" y="5276850"/>
            <a:ext cx="121920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781675" y="5267325"/>
            <a:ext cx="121920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486650" y="5286375"/>
            <a:ext cx="121920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3038475" y="4081463"/>
            <a:ext cx="9334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4724400" y="4505325"/>
            <a:ext cx="19050" cy="771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hape 14"/>
          <p:cNvCxnSpPr>
            <a:stCxn id="6" idx="3"/>
            <a:endCxn id="8" idx="0"/>
          </p:cNvCxnSpPr>
          <p:nvPr/>
        </p:nvCxnSpPr>
        <p:spPr>
          <a:xfrm>
            <a:off x="5514975" y="4090988"/>
            <a:ext cx="876300" cy="117633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6" idx="3"/>
            <a:endCxn id="9" idx="0"/>
          </p:cNvCxnSpPr>
          <p:nvPr/>
        </p:nvCxnSpPr>
        <p:spPr>
          <a:xfrm>
            <a:off x="5514975" y="4090988"/>
            <a:ext cx="2581275" cy="11953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9" y="1639968"/>
            <a:ext cx="4461201" cy="423695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type </a:t>
            </a:r>
            <a:r>
              <a:rPr lang="en-US" dirty="0" err="1" smtClean="0"/>
              <a:t>DeploymentSpec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{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Replicas *int32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Selector *metav1.LabelSelector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Template v1.PodTemplateSpec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Strategy </a:t>
            </a:r>
            <a:r>
              <a:rPr lang="en-US" dirty="0" err="1" smtClean="0"/>
              <a:t>DeploymentStrategy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MinReadySeconds</a:t>
            </a:r>
            <a:r>
              <a:rPr lang="en-US" dirty="0" smtClean="0"/>
              <a:t> int32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RevisionHistoryLimit</a:t>
            </a:r>
            <a:r>
              <a:rPr lang="en-US" dirty="0" smtClean="0"/>
              <a:t> *int32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Paused </a:t>
            </a:r>
            <a:r>
              <a:rPr lang="en-US" dirty="0" err="1" smtClean="0"/>
              <a:t>bool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ProgressDeadlineSeconds</a:t>
            </a:r>
            <a:r>
              <a:rPr lang="en-US" dirty="0" smtClean="0"/>
              <a:t> *int32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54299" y="1582818"/>
            <a:ext cx="4461201" cy="423695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kind: Deployment</a:t>
            </a:r>
          </a:p>
          <a:p>
            <a:pPr>
              <a:buNone/>
            </a:pPr>
            <a:r>
              <a:rPr lang="en-US" dirty="0" smtClean="0"/>
              <a:t>metadata:</a:t>
            </a:r>
          </a:p>
          <a:p>
            <a:pPr>
              <a:buNone/>
            </a:pPr>
            <a:r>
              <a:rPr lang="en-US" dirty="0" smtClean="0"/>
              <a:t>  name: bash-deployment</a:t>
            </a:r>
          </a:p>
          <a:p>
            <a:pPr>
              <a:buNone/>
            </a:pPr>
            <a:r>
              <a:rPr lang="en-US" dirty="0" smtClean="0"/>
              <a:t>spec:</a:t>
            </a:r>
          </a:p>
          <a:p>
            <a:pPr>
              <a:buNone/>
            </a:pPr>
            <a:r>
              <a:rPr lang="en-US" dirty="0" smtClean="0"/>
              <a:t>  replicas: 3</a:t>
            </a:r>
          </a:p>
          <a:p>
            <a:pPr>
              <a:buNone/>
            </a:pPr>
            <a:r>
              <a:rPr lang="en-US" dirty="0" smtClean="0"/>
              <a:t>  template:</a:t>
            </a:r>
          </a:p>
          <a:p>
            <a:pPr>
              <a:buNone/>
            </a:pPr>
            <a:r>
              <a:rPr lang="en-US" dirty="0" smtClean="0"/>
              <a:t>    metadata:</a:t>
            </a:r>
          </a:p>
          <a:p>
            <a:pPr>
              <a:buNone/>
            </a:pPr>
            <a:r>
              <a:rPr lang="en-US" dirty="0" smtClean="0"/>
              <a:t>      labels:</a:t>
            </a:r>
          </a:p>
          <a:p>
            <a:pPr>
              <a:buNone/>
            </a:pPr>
            <a:r>
              <a:rPr lang="en-US" dirty="0" smtClean="0"/>
              <a:t>        app: bash</a:t>
            </a:r>
          </a:p>
          <a:p>
            <a:pPr>
              <a:buNone/>
            </a:pPr>
            <a:r>
              <a:rPr lang="en-US" dirty="0" smtClean="0"/>
              <a:t>    spec:</a:t>
            </a:r>
          </a:p>
          <a:p>
            <a:pPr>
              <a:buNone/>
            </a:pPr>
            <a:r>
              <a:rPr lang="en-US" dirty="0" smtClean="0"/>
              <a:t>      containers:</a:t>
            </a:r>
          </a:p>
          <a:p>
            <a:pPr>
              <a:buNone/>
            </a:pPr>
            <a:r>
              <a:rPr lang="en-US" dirty="0" smtClean="0"/>
              <a:t>      - name: bash-app</a:t>
            </a:r>
          </a:p>
          <a:p>
            <a:pPr>
              <a:buNone/>
            </a:pPr>
            <a:r>
              <a:rPr lang="en-US" dirty="0" smtClean="0"/>
              <a:t>        image: bash</a:t>
            </a:r>
          </a:p>
          <a:p>
            <a:pPr>
              <a:buNone/>
            </a:pPr>
            <a:r>
              <a:rPr lang="en-US" dirty="0" smtClean="0"/>
              <a:t>        command: [ "/</a:t>
            </a:r>
            <a:r>
              <a:rPr lang="en-US" dirty="0" err="1" smtClean="0"/>
              <a:t>usr</a:t>
            </a:r>
            <a:r>
              <a:rPr lang="en-US" dirty="0" smtClean="0"/>
              <a:t>/local/bin/bash", "-c", "--" ]</a:t>
            </a:r>
          </a:p>
          <a:p>
            <a:pPr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args</a:t>
            </a:r>
            <a:r>
              <a:rPr lang="en-US" dirty="0" smtClean="0"/>
              <a:t>: [ "while true; do sleep 1; echo :`</a:t>
            </a:r>
            <a:r>
              <a:rPr lang="en-US" dirty="0" err="1" smtClean="0"/>
              <a:t>date`;done</a:t>
            </a:r>
            <a:r>
              <a:rPr lang="en-US" dirty="0" smtClean="0"/>
              <a:t>;" ]</a:t>
            </a:r>
          </a:p>
          <a:p>
            <a:pPr>
              <a:buNone/>
            </a:pPr>
            <a:r>
              <a:rPr lang="en-US" dirty="0" smtClean="0"/>
              <a:t>        ports:</a:t>
            </a:r>
          </a:p>
          <a:p>
            <a:pPr>
              <a:buNone/>
            </a:pPr>
            <a:r>
              <a:rPr lang="en-US" dirty="0" smtClean="0"/>
              <a:t>        - </a:t>
            </a:r>
            <a:r>
              <a:rPr lang="en-US" dirty="0" err="1" smtClean="0"/>
              <a:t>containerPort</a:t>
            </a:r>
            <a:r>
              <a:rPr lang="en-US" dirty="0" smtClean="0"/>
              <a:t>: 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 err="1" smtClean="0"/>
              <a:t>autoscale</a:t>
            </a:r>
            <a:r>
              <a:rPr lang="en-US" dirty="0" smtClean="0"/>
              <a:t> works?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75800" y="1573292"/>
            <a:ext cx="8301500" cy="3665458"/>
          </a:xfrm>
        </p:spPr>
        <p:txBody>
          <a:bodyPr/>
          <a:lstStyle/>
          <a:p>
            <a:r>
              <a:rPr lang="en-US" dirty="0" smtClean="0"/>
              <a:t>Needs </a:t>
            </a:r>
            <a:r>
              <a:rPr lang="en-US" dirty="0" err="1" smtClean="0"/>
              <a:t>Heapster</a:t>
            </a:r>
            <a:r>
              <a:rPr lang="en-US" dirty="0" smtClean="0"/>
              <a:t> and </a:t>
            </a:r>
            <a:r>
              <a:rPr lang="en-US" dirty="0" err="1" smtClean="0"/>
              <a:t>Cadvisor</a:t>
            </a:r>
            <a:r>
              <a:rPr lang="en-US" dirty="0" smtClean="0"/>
              <a:t> (already a part of </a:t>
            </a:r>
            <a:r>
              <a:rPr lang="en-US" dirty="0" err="1" smtClean="0"/>
              <a:t>Kubernetes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https://kubernetes.io/docs/tasks/run-application/horizontal-pod-autoscale/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ResourceMetricSource</a:t>
            </a:r>
            <a:r>
              <a:rPr lang="en-US" dirty="0" smtClean="0"/>
              <a:t> (CPU or Memory) </a:t>
            </a:r>
          </a:p>
          <a:p>
            <a:endParaRPr lang="en-US" dirty="0" smtClean="0"/>
          </a:p>
          <a:p>
            <a:r>
              <a:rPr lang="en-US" dirty="0" smtClean="0"/>
              <a:t>Our Demo will cover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5" y="3729331"/>
            <a:ext cx="4381500" cy="3109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your workload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215575" y="1420892"/>
            <a:ext cx="2232350" cy="23129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Deployment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Re-Create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Roling</a:t>
            </a:r>
            <a:r>
              <a:rPr lang="en-US" dirty="0" smtClean="0"/>
              <a:t> Update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Statefulset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Rolling Update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OnDelete</a:t>
            </a:r>
            <a:endParaRPr lang="en-US" dirty="0" smtClean="0"/>
          </a:p>
        </p:txBody>
      </p:sp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3004675" y="1335167"/>
            <a:ext cx="5948825" cy="23891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Deployments Rolling Update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400" dirty="0" smtClean="0"/>
              <a:t>type </a:t>
            </a:r>
            <a:r>
              <a:rPr lang="en-US" sz="1400" dirty="0" err="1" smtClean="0"/>
              <a:t>RollingUpdateDeployment</a:t>
            </a:r>
            <a:r>
              <a:rPr lang="en-US" sz="1400" dirty="0" smtClean="0"/>
              <a:t> </a:t>
            </a:r>
            <a:r>
              <a:rPr lang="en-US" sz="1400" dirty="0" err="1" smtClean="0"/>
              <a:t>struct</a:t>
            </a:r>
            <a:r>
              <a:rPr lang="en-US" sz="1400" dirty="0" smtClean="0"/>
              <a:t> {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  </a:t>
            </a:r>
            <a:r>
              <a:rPr lang="en-US" sz="1400" dirty="0" err="1" smtClean="0"/>
              <a:t>MaxUnavailable</a:t>
            </a:r>
            <a:r>
              <a:rPr lang="en-US" sz="1400" dirty="0" smtClean="0"/>
              <a:t> *</a:t>
            </a:r>
            <a:r>
              <a:rPr lang="en-US" sz="1400" dirty="0" err="1" smtClean="0"/>
              <a:t>intstr.IntOrString</a:t>
            </a:r>
            <a:r>
              <a:rPr lang="en-US" sz="1400" dirty="0" smtClean="0"/>
              <a:t> – Max replicas can be deleted at </a:t>
            </a:r>
            <a:r>
              <a:rPr lang="en-US" sz="1400" dirty="0" err="1" smtClean="0"/>
              <a:t>atime</a:t>
            </a:r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  </a:t>
            </a:r>
            <a:r>
              <a:rPr lang="en-US" sz="1400" dirty="0" err="1" smtClean="0"/>
              <a:t>MaxSurge</a:t>
            </a:r>
            <a:r>
              <a:rPr lang="en-US" sz="1400" dirty="0" smtClean="0"/>
              <a:t> *</a:t>
            </a:r>
            <a:r>
              <a:rPr lang="en-US" sz="1400" dirty="0" err="1" smtClean="0"/>
              <a:t>intstr.IntOrString</a:t>
            </a:r>
            <a:r>
              <a:rPr lang="en-US" sz="1400" dirty="0" smtClean="0"/>
              <a:t> – Maximum additional replicas can created while updating.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542925" y="3705225"/>
            <a:ext cx="15430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038475" y="4191000"/>
            <a:ext cx="15430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ReplicaSet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V1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7" idx="2"/>
            <a:endCxn id="25" idx="0"/>
          </p:cNvCxnSpPr>
          <p:nvPr/>
        </p:nvCxnSpPr>
        <p:spPr>
          <a:xfrm flipH="1">
            <a:off x="3790587" y="5019675"/>
            <a:ext cx="19413" cy="75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Multidocument 24"/>
          <p:cNvSpPr/>
          <p:nvPr/>
        </p:nvSpPr>
        <p:spPr>
          <a:xfrm>
            <a:off x="3124200" y="5772150"/>
            <a:ext cx="1171575" cy="108585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</a:t>
            </a:r>
          </a:p>
          <a:p>
            <a:pPr algn="ctr"/>
            <a:r>
              <a:rPr lang="en-US" dirty="0" smtClean="0"/>
              <a:t>50=</a:t>
            </a:r>
            <a:r>
              <a:rPr lang="en-US" dirty="0" err="1" smtClean="0"/>
              <a:t>repl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657850" y="4248150"/>
            <a:ext cx="1543050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ReplicaSet</a:t>
            </a:r>
            <a:endParaRPr lang="en-US" dirty="0" smtClean="0"/>
          </a:p>
          <a:p>
            <a:pPr algn="ctr"/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7" name="Flowchart: Multidocument 36"/>
          <p:cNvSpPr/>
          <p:nvPr/>
        </p:nvSpPr>
        <p:spPr>
          <a:xfrm>
            <a:off x="5753100" y="5772150"/>
            <a:ext cx="1171575" cy="108585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</a:t>
            </a:r>
          </a:p>
          <a:p>
            <a:pPr algn="ctr"/>
            <a:r>
              <a:rPr lang="en-US" dirty="0" smtClean="0"/>
              <a:t>5=</a:t>
            </a:r>
            <a:r>
              <a:rPr lang="en-US" dirty="0" err="1" smtClean="0"/>
              <a:t>repl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 flipH="1">
            <a:off x="6419487" y="5076825"/>
            <a:ext cx="9888" cy="695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6" idx="2"/>
            <a:endCxn id="17" idx="1"/>
          </p:cNvCxnSpPr>
          <p:nvPr/>
        </p:nvCxnSpPr>
        <p:spPr>
          <a:xfrm rot="16200000" flipH="1">
            <a:off x="2140743" y="3707606"/>
            <a:ext cx="71438" cy="17240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43"/>
          <p:cNvCxnSpPr>
            <a:stCxn id="16" idx="3"/>
            <a:endCxn id="36" idx="0"/>
          </p:cNvCxnSpPr>
          <p:nvPr/>
        </p:nvCxnSpPr>
        <p:spPr>
          <a:xfrm>
            <a:off x="2085975" y="4119563"/>
            <a:ext cx="4343400" cy="1285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62324" y="3609975"/>
            <a:ext cx="31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 Surge – Rolling update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74923" y="405990"/>
            <a:ext cx="11360800" cy="810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000" b="1" dirty="0">
                <a:solidFill>
                  <a:schemeClr val="tx1"/>
                </a:solidFill>
              </a:rPr>
              <a:t>A Comparison of VMs and Containers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6858800" y="2427759"/>
            <a:ext cx="5333200" cy="251000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2000" b="1" dirty="0" smtClean="0"/>
              <a:t>Containers</a:t>
            </a:r>
          </a:p>
          <a:p>
            <a:pPr>
              <a:buNone/>
            </a:pPr>
            <a:endParaRPr lang="en" b="1" dirty="0" smtClean="0"/>
          </a:p>
          <a:p>
            <a:pPr marL="609585" indent="-304792"/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Isolation of application environments</a:t>
            </a:r>
          </a:p>
          <a:p>
            <a:pPr marL="609585" indent="-304792"/>
            <a:endParaRPr lang="en-US" sz="16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isolation </a:t>
            </a:r>
          </a:p>
          <a:p>
            <a:pPr marL="609585" indent="-304792"/>
            <a:endParaRPr lang="en-US" sz="18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these without impacting performance </a:t>
            </a:r>
          </a:p>
          <a:p>
            <a:pPr marL="609585" indent="-304792"/>
            <a:endParaRPr lang="en-US" sz="180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/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roups and Namespaces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304792">
              <a:buNone/>
            </a:pP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 descr="C:\Users\ADMIN\Desktop\OSI Workshop\Containers Vs V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247" y="2230744"/>
            <a:ext cx="6370516" cy="3369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845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co-location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9" y="1639967"/>
            <a:ext cx="8909375" cy="4452000"/>
          </a:xfrm>
        </p:spPr>
        <p:txBody>
          <a:bodyPr/>
          <a:lstStyle/>
          <a:p>
            <a:r>
              <a:rPr lang="en-US" dirty="0" smtClean="0"/>
              <a:t>Application co-location Preferences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Uses Cases 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Don’t Run Workload ‘X’ and ‘Y’ on the same node</a:t>
            </a:r>
          </a:p>
          <a:p>
            <a:pPr lvl="2"/>
            <a:endParaRPr lang="en-US" dirty="0" smtClean="0"/>
          </a:p>
          <a:p>
            <a:pPr lvl="3"/>
            <a:r>
              <a:rPr lang="en-US" dirty="0" smtClean="0"/>
              <a:t>Database replicas.</a:t>
            </a:r>
          </a:p>
          <a:p>
            <a:pPr lvl="3"/>
            <a:r>
              <a:rPr lang="en-US" dirty="0" smtClean="0"/>
              <a:t>Shards </a:t>
            </a:r>
          </a:p>
          <a:p>
            <a:pPr lvl="3"/>
            <a:r>
              <a:rPr lang="en-US" dirty="0" smtClean="0"/>
              <a:t>Highly Network intensive </a:t>
            </a:r>
            <a:r>
              <a:rPr lang="en-US" dirty="0" err="1" smtClean="0"/>
              <a:t>webservers</a:t>
            </a:r>
            <a:r>
              <a:rPr lang="en-US" dirty="0" smtClean="0"/>
              <a:t> that are horizontally scalable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Always Run </a:t>
            </a:r>
            <a:r>
              <a:rPr lang="en-US" dirty="0" err="1" smtClean="0"/>
              <a:t>WorkLaod</a:t>
            </a:r>
            <a:r>
              <a:rPr lang="en-US" dirty="0" smtClean="0"/>
              <a:t> ‘X’ and ‘Y’ on the same node</a:t>
            </a:r>
          </a:p>
          <a:p>
            <a:pPr lvl="2"/>
            <a:endParaRPr lang="en-US" dirty="0" smtClean="0"/>
          </a:p>
          <a:p>
            <a:pPr lvl="3"/>
            <a:r>
              <a:rPr lang="en-US" dirty="0" smtClean="0"/>
              <a:t>Workload and local cache</a:t>
            </a:r>
          </a:p>
          <a:p>
            <a:pPr lvl="3"/>
            <a:r>
              <a:rPr lang="en-US" dirty="0" smtClean="0"/>
              <a:t>Co-operating workloads that belong to different </a:t>
            </a:r>
            <a:r>
              <a:rPr lang="en-US" dirty="0" err="1" smtClean="0"/>
              <a:t>controlers</a:t>
            </a:r>
            <a:endParaRPr lang="en-US" dirty="0" smtClean="0"/>
          </a:p>
          <a:p>
            <a:pPr lvl="4"/>
            <a:r>
              <a:rPr lang="en-US" dirty="0" err="1" smtClean="0"/>
              <a:t>Eg</a:t>
            </a:r>
            <a:r>
              <a:rPr lang="en-US" dirty="0" smtClean="0"/>
              <a:t>: DB and Big-Query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co-location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599" y="1639967"/>
            <a:ext cx="8909375" cy="4452000"/>
          </a:xfrm>
        </p:spPr>
        <p:txBody>
          <a:bodyPr/>
          <a:lstStyle/>
          <a:p>
            <a:r>
              <a:rPr lang="en-US" dirty="0" smtClean="0"/>
              <a:t>Inter-Pod Affinity and </a:t>
            </a:r>
            <a:r>
              <a:rPr lang="en-US" dirty="0" err="1" smtClean="0"/>
              <a:t>Anit</a:t>
            </a:r>
            <a:r>
              <a:rPr lang="en-US" dirty="0" smtClean="0"/>
              <a:t>-Affinity.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Recommendation to the Scheduler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Types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Affinity :- Always co-locate with the pod with </a:t>
            </a:r>
            <a:r>
              <a:rPr lang="en-US" dirty="0" err="1" smtClean="0"/>
              <a:t>lable</a:t>
            </a:r>
            <a:r>
              <a:rPr lang="en-US" dirty="0" smtClean="0"/>
              <a:t> key=value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Anti-Affinity :- Never co-locate with the POD with key=value</a:t>
            </a:r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Scheudler</a:t>
            </a:r>
            <a:r>
              <a:rPr lang="en-US" dirty="0" smtClean="0"/>
              <a:t> rules</a:t>
            </a:r>
          </a:p>
          <a:p>
            <a:pPr lvl="2">
              <a:buNone/>
            </a:pPr>
            <a:endParaRPr lang="en-US" dirty="0" smtClean="0"/>
          </a:p>
          <a:p>
            <a:pPr lvl="3"/>
            <a:r>
              <a:rPr lang="en-US" dirty="0" err="1" smtClean="0"/>
              <a:t>requiredDuringSchedulingIgnoredDuringExecution</a:t>
            </a:r>
            <a:endParaRPr lang="en-US" dirty="0" smtClean="0"/>
          </a:p>
          <a:p>
            <a:pPr lvl="3">
              <a:buNone/>
            </a:pPr>
            <a:endParaRPr lang="en-US" dirty="0" smtClean="0"/>
          </a:p>
          <a:p>
            <a:pPr lvl="3"/>
            <a:r>
              <a:rPr lang="en-US" dirty="0" err="1" smtClean="0"/>
              <a:t>preferredDuringSchedulingIgnoredDuringExecution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Disruption Management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15599" y="1639967"/>
            <a:ext cx="9404675" cy="445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to ensure that you application is always running ?</a:t>
            </a:r>
          </a:p>
          <a:p>
            <a:endParaRPr lang="en-US" dirty="0" smtClean="0"/>
          </a:p>
          <a:p>
            <a:r>
              <a:rPr lang="en-US" dirty="0" smtClean="0"/>
              <a:t>Bringing down nodes for maintenance without hurting your workloads performance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Minimum number of replicas that can </a:t>
            </a:r>
            <a:r>
              <a:rPr lang="en-US" dirty="0" err="1" smtClean="0"/>
              <a:t>tollerate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disruption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 https://kubernetes.io/docs/tasks/run-application/configure-pdb/</a:t>
            </a:r>
          </a:p>
          <a:p>
            <a:pPr lvl="1">
              <a:buNone/>
            </a:pPr>
            <a:r>
              <a:rPr lang="en-US" dirty="0" err="1" smtClean="0"/>
              <a:t>apiVersion</a:t>
            </a:r>
            <a:r>
              <a:rPr lang="en-US" dirty="0" smtClean="0"/>
              <a:t>: policy/v1beta1 </a:t>
            </a:r>
          </a:p>
          <a:p>
            <a:pPr lvl="1">
              <a:buNone/>
            </a:pPr>
            <a:r>
              <a:rPr lang="en-US" dirty="0" smtClean="0"/>
              <a:t>kind: </a:t>
            </a:r>
            <a:r>
              <a:rPr lang="en-US" dirty="0" err="1" smtClean="0"/>
              <a:t>PodDisruptionBudget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metadata: </a:t>
            </a:r>
          </a:p>
          <a:p>
            <a:pPr lvl="1">
              <a:buNone/>
            </a:pPr>
            <a:r>
              <a:rPr lang="en-US" dirty="0" smtClean="0"/>
              <a:t>   name: </a:t>
            </a:r>
            <a:r>
              <a:rPr lang="en-US" dirty="0" err="1" smtClean="0"/>
              <a:t>zk-pdb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spec: </a:t>
            </a:r>
          </a:p>
          <a:p>
            <a:pPr lvl="1">
              <a:buNone/>
            </a:pPr>
            <a:r>
              <a:rPr lang="en-US" dirty="0" smtClean="0"/>
              <a:t>   </a:t>
            </a:r>
            <a:r>
              <a:rPr lang="en-US" dirty="0" err="1" smtClean="0"/>
              <a:t>minAvailable</a:t>
            </a:r>
            <a:r>
              <a:rPr lang="en-US" dirty="0" smtClean="0"/>
              <a:t>: 2  (we can also mention in %)</a:t>
            </a:r>
          </a:p>
          <a:p>
            <a:pPr lvl="1">
              <a:buNone/>
            </a:pPr>
            <a:r>
              <a:rPr lang="en-US" dirty="0" smtClean="0"/>
              <a:t>   selector: </a:t>
            </a:r>
          </a:p>
          <a:p>
            <a:pPr lvl="1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matchLabels</a:t>
            </a:r>
            <a:r>
              <a:rPr lang="en-US" dirty="0" smtClean="0"/>
              <a:t>: </a:t>
            </a:r>
          </a:p>
          <a:p>
            <a:pPr lvl="1">
              <a:buNone/>
            </a:pPr>
            <a:r>
              <a:rPr lang="en-US" dirty="0" smtClean="0"/>
              <a:t>          app: zookeeper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4000"/>
              <a:t>Thanks!</a:t>
            </a:r>
          </a:p>
        </p:txBody>
      </p:sp>
      <p:pic>
        <p:nvPicPr>
          <p:cNvPr id="270" name="Shape 270" descr="Black and white upward shot of Golden Gate Bridge"/>
          <p:cNvPicPr preferRelativeResize="0"/>
          <p:nvPr/>
        </p:nvPicPr>
        <p:blipFill rotWithShape="1">
          <a:blip r:embed="rId3" cstate="print">
            <a:alphaModFix/>
          </a:blip>
          <a:srcRect l="19071" t="9" r="4853"/>
          <a:stretch/>
        </p:blipFill>
        <p:spPr>
          <a:xfrm>
            <a:off x="4366234" y="0"/>
            <a:ext cx="7825765" cy="685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5313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782953" y="3106059"/>
            <a:ext cx="10962800" cy="914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dirty="0"/>
              <a:t>Part </a:t>
            </a:r>
            <a:r>
              <a:rPr lang="en" dirty="0" smtClean="0"/>
              <a:t>2: Introduction to Docker</a:t>
            </a:r>
            <a:endParaRPr lang="en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6493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74" y="282054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Introduction to Docker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5" name="AutoShape 4" descr="Image result for docker images logo"/>
          <p:cNvSpPr>
            <a:spLocks noChangeAspect="1" noChangeArrowheads="1"/>
          </p:cNvSpPr>
          <p:nvPr/>
        </p:nvSpPr>
        <p:spPr bwMode="auto">
          <a:xfrm>
            <a:off x="155575" y="2240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Image result for docker images logo"/>
          <p:cNvSpPr>
            <a:spLocks noChangeAspect="1" noChangeArrowheads="1"/>
          </p:cNvSpPr>
          <p:nvPr/>
        </p:nvSpPr>
        <p:spPr bwMode="auto">
          <a:xfrm>
            <a:off x="307975" y="3764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2147" y="1693975"/>
            <a:ext cx="5716066" cy="490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03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22" y="404884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tx1"/>
                </a:solidFill>
              </a:rPr>
              <a:t>Docker Architecture</a:t>
            </a:r>
            <a:endParaRPr lang="en-IN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35957" y="1910686"/>
            <a:ext cx="10006601" cy="41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535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4943</TotalTime>
  <Words>1604</Words>
  <Application>Microsoft Office PowerPoint</Application>
  <PresentationFormat>Custom</PresentationFormat>
  <Paragraphs>440</Paragraphs>
  <Slides>63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Facet</vt:lpstr>
      <vt:lpstr>Docker and K8s</vt:lpstr>
      <vt:lpstr>Agenda</vt:lpstr>
      <vt:lpstr>Part 1: Introduction to Virtualization, VMs and Containers  </vt:lpstr>
      <vt:lpstr>Introduction to Virtualization</vt:lpstr>
      <vt:lpstr>A Comparison of VMs and Containers</vt:lpstr>
      <vt:lpstr>A Comparison of VMs and Containers</vt:lpstr>
      <vt:lpstr>Part 2: Introduction to Docker </vt:lpstr>
      <vt:lpstr>Introduction to Docker</vt:lpstr>
      <vt:lpstr>Docker Architecture</vt:lpstr>
      <vt:lpstr>Docker Architecture (Contd…)</vt:lpstr>
      <vt:lpstr>Docker Architecture (Contd…)</vt:lpstr>
      <vt:lpstr>Salient Features of Docker</vt:lpstr>
      <vt:lpstr>Docker Images</vt:lpstr>
      <vt:lpstr>Docker Containers</vt:lpstr>
      <vt:lpstr>Containers Before Docker</vt:lpstr>
      <vt:lpstr>Containers After Docker</vt:lpstr>
      <vt:lpstr>Basic Hands-On Using Existing Docker Images</vt:lpstr>
      <vt:lpstr>Part 4: Concepts of Layers of Docker Images and CoW  </vt:lpstr>
      <vt:lpstr>Docker Images and Layers</vt:lpstr>
      <vt:lpstr>Docker Images and Layers (Copy on Write Strategy (CoW))</vt:lpstr>
      <vt:lpstr>Content Addressable Storage Model</vt:lpstr>
      <vt:lpstr>Containers and Layers</vt:lpstr>
      <vt:lpstr>Docker Workflow</vt:lpstr>
      <vt:lpstr>Hands-On of Images, Layers and CoW Concept</vt:lpstr>
      <vt:lpstr>Part 5: Building an Image, Tag, Push to Docker Hub, Pull and Run </vt:lpstr>
      <vt:lpstr>Building an Image</vt:lpstr>
      <vt:lpstr>Write a Dockerfile</vt:lpstr>
      <vt:lpstr>Example of a Dockerfile</vt:lpstr>
      <vt:lpstr>Example of a Dockerfile (Contd…)</vt:lpstr>
      <vt:lpstr>Example of a Dockerfile (Contd…)</vt:lpstr>
      <vt:lpstr>Example of a Dockerfile (Contd…)</vt:lpstr>
      <vt:lpstr>Example of a Dockerfile (Contd…)</vt:lpstr>
      <vt:lpstr>Build Image from Dockerfile</vt:lpstr>
      <vt:lpstr>Run the New Image</vt:lpstr>
      <vt:lpstr>Run the New Image</vt:lpstr>
      <vt:lpstr>Docker Tag</vt:lpstr>
      <vt:lpstr>Docker Push and Pull</vt:lpstr>
      <vt:lpstr>Hands-On of Dockerizing, Tagging, Pushing and Pulling</vt:lpstr>
      <vt:lpstr>MySQL + WordPress Application</vt:lpstr>
      <vt:lpstr>MySQL + WordPress Application (Contd…)</vt:lpstr>
      <vt:lpstr>Hands-On of MySQL + WordPress Application</vt:lpstr>
      <vt:lpstr>Kubernetes WorkShop</vt:lpstr>
      <vt:lpstr>Need Orchestration Layer</vt:lpstr>
      <vt:lpstr>Slide 44</vt:lpstr>
      <vt:lpstr>What a Typical Orchestration supports</vt:lpstr>
      <vt:lpstr>What is Kubernetes</vt:lpstr>
      <vt:lpstr>Kubernetes Architecture</vt:lpstr>
      <vt:lpstr>Master Node Components</vt:lpstr>
      <vt:lpstr>Worker Node Components</vt:lpstr>
      <vt:lpstr>Various Available Setup Methods</vt:lpstr>
      <vt:lpstr>Installing Kubernetes with Kubeadm</vt:lpstr>
      <vt:lpstr>Steps for using Kubeadm</vt:lpstr>
      <vt:lpstr>What is a POD ?</vt:lpstr>
      <vt:lpstr>What is a POD ?</vt:lpstr>
      <vt:lpstr>Types of Workloads </vt:lpstr>
      <vt:lpstr>A Closer Look at Deployment</vt:lpstr>
      <vt:lpstr>A Closer Look at Deployment</vt:lpstr>
      <vt:lpstr>How to autoscale works?</vt:lpstr>
      <vt:lpstr>Updating your workload</vt:lpstr>
      <vt:lpstr>Workload co-location requirements</vt:lpstr>
      <vt:lpstr>Workload co-location requirements</vt:lpstr>
      <vt:lpstr>Workload Disruption Management </vt:lpstr>
      <vt:lpstr>Thanks!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Akhil</dc:creator>
  <cp:lastModifiedBy>d00323143</cp:lastModifiedBy>
  <cp:revision>72</cp:revision>
  <dcterms:created xsi:type="dcterms:W3CDTF">2017-04-03T07:17:43Z</dcterms:created>
  <dcterms:modified xsi:type="dcterms:W3CDTF">2017-10-15T06:03:10Z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(3)LZbNuzysQJf4mE/w0IGiHJ5sKe6UcRMq1nKORrAQ9qII7xbmVXzu/k1t2JbKpzTziqriw5sh
nZORLXGdoEM6RdzKqeuYi5kxxCqJsN/rL2LKmo29a1oFskUPrworhpWCuKTUZHOpJbuXQKwT
wbMkvk9kVFMeYVtEQiTCRnhnzvn+OvXOKtJaDdejtBSVT1Ro0US4HZiPBDU1B+8SnSR15mji
5qoKFQqLt1EY13nO1O</vt:lpwstr>
  </property>
  <property fmtid="{D5CDD505-2E9C-101B-9397-08002B2CF9AE}" pid="3" name="_2015_ms_pID_7253431">
    <vt:lpwstr>+cfo4X7Eq4x07p1N0hdesU52leisBu9tn2PPyrsNZfDMDq4uetMesu
lAdyS1kkRlmiPgaE4+/2Sy3K9K2hGDWfcsRiNUxl9GdJ4XNG5Crf+FfT7rlSeJxpt0ytKEVQ
JYp+f3NDx0p3bidj1biNkigRuh0l0fyXYrSBeANnJWL9vR541dONhtxgL3KWT50nGChmafq9
45Udhxh0ZiiCGD7RUqtIdwrFky3fmfamI0Bl</vt:lpwstr>
  </property>
  <property fmtid="{D5CDD505-2E9C-101B-9397-08002B2CF9AE}" pid="4" name="_2015_ms_pID_7253432">
    <vt:lpwstr>8fI5jg0gM/SKTOEZ7lh2AHwvIarlubZG7QxT
REecZvW/L0Fy6GyZowukc7F6sHuiiDxHO0J3xOfKRJBfZa9+6zM=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1507898070</vt:lpwstr>
  </property>
</Properties>
</file>